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5" r:id="rId19"/>
    <p:sldId id="277" r:id="rId20"/>
  </p:sldIdLst>
  <p:sldSz cx="18288000" cy="10287000"/>
  <p:notesSz cx="6858000" cy="9144000"/>
  <p:embeddedFontLst>
    <p:embeddedFont>
      <p:font typeface="IBM Plex Sans Bold" panose="020B0803050203000203" pitchFamily="34" charset="0"/>
      <p:regular r:id="rId22"/>
      <p:bold r:id="rId23"/>
    </p:embeddedFont>
    <p:embeddedFont>
      <p:font typeface="Inter" panose="020B0502030000000004" pitchFamily="34" charset="0"/>
      <p:regular r:id="rId24"/>
    </p:embeddedFont>
    <p:embeddedFont>
      <p:font typeface="Inter Bold" panose="020B0802030000000004" pitchFamily="34" charset="0"/>
      <p:regular r:id="rId25"/>
      <p:bold r:id="rId26"/>
    </p:embeddedFont>
    <p:embeddedFont>
      <p:font typeface="Inter Italics" panose="020B0502030000000004" pitchFamily="34" charset="0"/>
      <p:regular r:id="rId27"/>
      <p:italic r:id="rId28"/>
    </p:embeddedFont>
    <p:embeddedFont>
      <p:font typeface="Inter Medium" panose="02000503000000020004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 autoAdjust="0"/>
    <p:restoredTop sz="94640" autoAdjust="0"/>
  </p:normalViewPr>
  <p:slideViewPr>
    <p:cSldViewPr>
      <p:cViewPr varScale="1">
        <p:scale>
          <a:sx n="68" d="100"/>
          <a:sy n="68" d="100"/>
        </p:scale>
        <p:origin x="8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“authenticate with Spotify API,” it means verifying your identity so Spotify knows who is trying to access their data.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	3.	Connecting to Spotify: With the credentials, Spotipy (the Python library you’re using) tells Spotify who you are, and if approved, Spotify lets you access the data you requested.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“authenticate with Spotify API,” it means verifying your identity so Spotify knows who is trying to access their data.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	3.	Connecting to Spotify: With the credentials, Spotipy (the Python library you’re using) tells Spotify who you are, and if approved, Spotify lets you access the data you requested.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“authenticate with Spotify API,” it means verifying your identity so Spotify knows who is trying to access their data.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	3.	Connecting to Spotify: With the credentials, Spotipy (the Python library you’re using) tells Spotify who you are, and if approved, Spotify lets you access the data you requested.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“authenticate with Spotify API,” it means verifying your identity so Spotify knows who is trying to access their data.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	3.	Connecting to Spotify: With the credentials, Spotipy (the Python library you’re using) tells Spotify who you are, and if approved, Spotify lets you access the data you requested.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“authenticate with Spotify API,” it means verifying your identity so Spotify knows who is trying to access their data.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	3.	Connecting to Spotify: With the credentials, Spotipy (the Python library you’re using) tells Spotify who you are, and if approved, Spotify lets you access the data you requested.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microsoft.com/office/2007/relationships/media" Target="../media/media2.mp3"/><Relationship Id="rId7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7.xml"/><Relationship Id="rId5" Type="http://schemas.microsoft.com/office/2007/relationships/media" Target="../media/media4.mp3"/><Relationship Id="rId10" Type="http://schemas.openxmlformats.org/officeDocument/2006/relationships/image" Target="../media/image24.png"/><Relationship Id="rId4" Type="http://schemas.microsoft.com/office/2007/relationships/media" Target="../media/media3.mp3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microsoft.com/office/2007/relationships/media" Target="../media/media3.mp3"/><Relationship Id="rId7" Type="http://schemas.openxmlformats.org/officeDocument/2006/relationships/image" Target="../media/image9.png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7.xml"/><Relationship Id="rId5" Type="http://schemas.microsoft.com/office/2007/relationships/media" Target="../media/media1.mp3"/><Relationship Id="rId10" Type="http://schemas.openxmlformats.org/officeDocument/2006/relationships/image" Target="../media/image24.png"/><Relationship Id="rId4" Type="http://schemas.microsoft.com/office/2007/relationships/media" Target="../media/media2.mp3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microsoft.com/office/2007/relationships/media" Target="../media/media3.mp3"/><Relationship Id="rId7" Type="http://schemas.openxmlformats.org/officeDocument/2006/relationships/image" Target="../media/image9.png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7.xml"/><Relationship Id="rId5" Type="http://schemas.microsoft.com/office/2007/relationships/media" Target="../media/media1.mp3"/><Relationship Id="rId10" Type="http://schemas.openxmlformats.org/officeDocument/2006/relationships/image" Target="../media/image24.png"/><Relationship Id="rId4" Type="http://schemas.microsoft.com/office/2007/relationships/media" Target="../media/media2.mp3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microsoft.com/office/2007/relationships/media" Target="../media/media3.mp3"/><Relationship Id="rId7" Type="http://schemas.openxmlformats.org/officeDocument/2006/relationships/image" Target="../media/image9.png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7.xml"/><Relationship Id="rId5" Type="http://schemas.microsoft.com/office/2007/relationships/media" Target="../media/media1.mp3"/><Relationship Id="rId10" Type="http://schemas.openxmlformats.org/officeDocument/2006/relationships/image" Target="../media/image24.png"/><Relationship Id="rId4" Type="http://schemas.microsoft.com/office/2007/relationships/media" Target="../media/media2.mp3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2743" y="1930222"/>
            <a:ext cx="6426557" cy="6426557"/>
            <a:chOff x="0" y="0"/>
            <a:chExt cx="8568743" cy="85687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8743" cy="8568743"/>
            </a:xfrm>
            <a:custGeom>
              <a:avLst/>
              <a:gdLst/>
              <a:ahLst/>
              <a:cxnLst/>
              <a:rect l="l" t="t" r="r" b="b"/>
              <a:pathLst>
                <a:path w="8568743" h="8568743">
                  <a:moveTo>
                    <a:pt x="0" y="0"/>
                  </a:moveTo>
                  <a:lnTo>
                    <a:pt x="8568743" y="0"/>
                  </a:lnTo>
                  <a:lnTo>
                    <a:pt x="8568743" y="8568743"/>
                  </a:lnTo>
                  <a:lnTo>
                    <a:pt x="0" y="8568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522498" y="522498"/>
              <a:ext cx="7523746" cy="752374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187" r="-25187"/>
                </a:stretch>
              </a:blipFill>
            </p:spPr>
          </p:sp>
        </p:grpSp>
      </p:grpSp>
      <p:sp>
        <p:nvSpPr>
          <p:cNvPr id="6" name="Freeform 6"/>
          <p:cNvSpPr/>
          <p:nvPr/>
        </p:nvSpPr>
        <p:spPr>
          <a:xfrm>
            <a:off x="8244325" y="2741184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27321">
            <a:off x="9257406" y="7314798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855484"/>
            <a:ext cx="6794204" cy="392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51"/>
              </a:lnSpc>
            </a:pPr>
            <a:r>
              <a:rPr lang="en-US" sz="12046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Spotipy</a:t>
            </a:r>
          </a:p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on</a:t>
            </a:r>
          </a:p>
          <a:p>
            <a:pPr algn="l">
              <a:lnSpc>
                <a:spcPts val="10999"/>
              </a:lnSpc>
            </a:pPr>
            <a:r>
              <a:rPr lang="en-US" sz="9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Spotify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975030"/>
            <a:ext cx="6794204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spc="-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Discovering Asia’s Music Trends with Data</a:t>
            </a:r>
          </a:p>
          <a:p>
            <a:pPr algn="l">
              <a:lnSpc>
                <a:spcPts val="3780"/>
              </a:lnSpc>
            </a:pPr>
            <a:endParaRPr lang="en-US" sz="2700" spc="-2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TIARA CAHYADI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4043" y="882015"/>
            <a:ext cx="3546007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6098" y="9111615"/>
            <a:ext cx="2829960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START SLIDE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4467888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5487047" y="9148283"/>
            <a:ext cx="1772253" cy="220035"/>
            <a:chOff x="0" y="0"/>
            <a:chExt cx="2363004" cy="2933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93380" cy="293380"/>
              <a:chOff x="0" y="0"/>
              <a:chExt cx="57952" cy="5795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7952" cy="57952"/>
              </a:xfrm>
              <a:custGeom>
                <a:avLst/>
                <a:gdLst/>
                <a:ahLst/>
                <a:cxnLst/>
                <a:rect l="l" t="t" r="r" b="b"/>
                <a:pathLst>
                  <a:path w="57952" h="57952">
                    <a:moveTo>
                      <a:pt x="0" y="0"/>
                    </a:moveTo>
                    <a:lnTo>
                      <a:pt x="57952" y="0"/>
                    </a:lnTo>
                    <a:lnTo>
                      <a:pt x="57952" y="57952"/>
                    </a:lnTo>
                    <a:lnTo>
                      <a:pt x="0" y="5795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9525"/>
                <a:ext cx="57952" cy="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034812" y="0"/>
              <a:ext cx="293380" cy="293380"/>
              <a:chOff x="0" y="0"/>
              <a:chExt cx="57952" cy="5795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7952" cy="57952"/>
              </a:xfrm>
              <a:custGeom>
                <a:avLst/>
                <a:gdLst/>
                <a:ahLst/>
                <a:cxnLst/>
                <a:rect l="l" t="t" r="r" b="b"/>
                <a:pathLst>
                  <a:path w="57952" h="57952">
                    <a:moveTo>
                      <a:pt x="0" y="0"/>
                    </a:moveTo>
                    <a:lnTo>
                      <a:pt x="57952" y="0"/>
                    </a:lnTo>
                    <a:lnTo>
                      <a:pt x="57952" y="57952"/>
                    </a:lnTo>
                    <a:lnTo>
                      <a:pt x="0" y="5795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9525"/>
                <a:ext cx="57952" cy="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069624" y="0"/>
              <a:ext cx="293380" cy="293380"/>
              <a:chOff x="0" y="0"/>
              <a:chExt cx="57952" cy="5795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7952" cy="57952"/>
              </a:xfrm>
              <a:custGeom>
                <a:avLst/>
                <a:gdLst/>
                <a:ahLst/>
                <a:cxnLst/>
                <a:rect l="l" t="t" r="r" b="b"/>
                <a:pathLst>
                  <a:path w="57952" h="57952">
                    <a:moveTo>
                      <a:pt x="0" y="0"/>
                    </a:moveTo>
                    <a:lnTo>
                      <a:pt x="57952" y="0"/>
                    </a:lnTo>
                    <a:lnTo>
                      <a:pt x="57952" y="57952"/>
                    </a:lnTo>
                    <a:lnTo>
                      <a:pt x="0" y="5795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9525"/>
                <a:ext cx="57952" cy="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0" y="2071181"/>
            <a:ext cx="11635225" cy="7740215"/>
          </a:xfrm>
          <a:custGeom>
            <a:avLst/>
            <a:gdLst/>
            <a:ahLst/>
            <a:cxnLst/>
            <a:rect l="l" t="t" r="r" b="b"/>
            <a:pathLst>
              <a:path w="11635225" h="7740215">
                <a:moveTo>
                  <a:pt x="0" y="0"/>
                </a:moveTo>
                <a:lnTo>
                  <a:pt x="11635225" y="0"/>
                </a:lnTo>
                <a:lnTo>
                  <a:pt x="11635225" y="7740215"/>
                </a:lnTo>
                <a:lnTo>
                  <a:pt x="0" y="7740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5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144000" y="2476594"/>
            <a:ext cx="8640806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00"/>
              </a:lnSpc>
            </a:pPr>
            <a:r>
              <a:rPr lang="en-US" sz="60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Cross-Country Popularity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63014" y="4724352"/>
            <a:ext cx="7121792" cy="443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9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There are </a:t>
            </a: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17 songs out of 250 songs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that gained popularity in more than one country.</a:t>
            </a:r>
          </a:p>
          <a:p>
            <a:pPr marL="539748" lvl="1" indent="-269874" algn="l">
              <a:lnSpc>
                <a:spcPts val="394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APT gain popularity across five countries. </a:t>
            </a:r>
          </a:p>
          <a:p>
            <a:pPr marL="539748" lvl="1" indent="-269874" algn="l">
              <a:lnSpc>
                <a:spcPts val="394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Birds of a Feather, Die With a Smile, and Moonlit Floor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indicate a potential similarity among</a:t>
            </a: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Indonesia, Philippines, South Korea listeners.</a:t>
            </a:r>
          </a:p>
          <a:p>
            <a:pPr algn="l">
              <a:lnSpc>
                <a:spcPts val="3949"/>
              </a:lnSpc>
            </a:pPr>
            <a:endParaRPr lang="en-US" sz="24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4467888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2332979"/>
            <a:ext cx="8640806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Musical Moods</a:t>
            </a:r>
          </a:p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1415" y="5019029"/>
            <a:ext cx="15107917" cy="193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ct val="200000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Analyze musical moods for </a:t>
            </a: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track popular in more than 2 countries</a:t>
            </a:r>
          </a:p>
          <a:p>
            <a:pPr marL="734059" lvl="1" indent="-367030" algn="l">
              <a:lnSpc>
                <a:spcPct val="200000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Analyze danceability, energy, tempo, valence, and musical keys.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4467888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3336368"/>
            <a:ext cx="12685343" cy="6555424"/>
          </a:xfrm>
          <a:custGeom>
            <a:avLst/>
            <a:gdLst/>
            <a:ahLst/>
            <a:cxnLst/>
            <a:rect l="l" t="t" r="r" b="b"/>
            <a:pathLst>
              <a:path w="12685343" h="6555424">
                <a:moveTo>
                  <a:pt x="0" y="0"/>
                </a:moveTo>
                <a:lnTo>
                  <a:pt x="12685343" y="0"/>
                </a:lnTo>
                <a:lnTo>
                  <a:pt x="12685343" y="6555423"/>
                </a:lnTo>
                <a:lnTo>
                  <a:pt x="0" y="65554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018732"/>
            <a:ext cx="1429513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Danceability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4043" y="3711007"/>
            <a:ext cx="4459623" cy="86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0.0 is the least danceable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1.0 is the most danceable</a:t>
            </a:r>
          </a:p>
        </p:txBody>
      </p:sp>
      <p:pic>
        <p:nvPicPr>
          <p:cNvPr id="14" name="LISA - MOONLIT FLOOR (Official Audio) [ ezmp3.cc ].mp3">
            <a:hlinkClick r:id="" action="ppaction://media"/>
            <a:extLst>
              <a:ext uri="{FF2B5EF4-FFF2-40B4-BE49-F238E27FC236}">
                <a16:creationId xmlns:a16="http://schemas.microsoft.com/office/drawing/2014/main" id="{EEE6BEFA-4E8A-2CEA-8CAD-58DD90B4A53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017.1512" end="95949.715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55200" y="7810500"/>
            <a:ext cx="812800" cy="812800"/>
          </a:xfrm>
          <a:prstGeom prst="rect">
            <a:avLst/>
          </a:prstGeom>
        </p:spPr>
      </p:pic>
      <p:pic>
        <p:nvPicPr>
          <p:cNvPr id="15" name="Lady Gaga, Bruno Mars - Die With A Smile (Official Mus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EDF71F82-6AFB-EF4C-5C9C-E20142005D5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44412.6697" end="185967.09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69866" y="6388100"/>
            <a:ext cx="812800" cy="812800"/>
          </a:xfrm>
          <a:prstGeom prst="rect">
            <a:avLst/>
          </a:prstGeom>
        </p:spPr>
      </p:pic>
      <p:pic>
        <p:nvPicPr>
          <p:cNvPr id="17" name="Billie Eilish - BIRDS OF A FEATHER (Official Lyr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4AC27BA1-5BCF-EB80-C08E-DEB33F8D4DA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3370.9992" end="185121.100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083800" y="5016500"/>
            <a:ext cx="812800" cy="812800"/>
          </a:xfrm>
          <a:prstGeom prst="rect">
            <a:avLst/>
          </a:prstGeom>
        </p:spPr>
      </p:pic>
      <p:pic>
        <p:nvPicPr>
          <p:cNvPr id="18" name="ROSÉ &amp; Bruno Mars - APT. (Official Lyr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786F34AA-4117-649E-D186-FBBD1F71495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6433.8825" end="145609.703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41639" y="3679257"/>
            <a:ext cx="812800" cy="8128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FD246686-E8CB-8E8E-9D25-D02471D353F9}"/>
              </a:ext>
            </a:extLst>
          </p:cNvPr>
          <p:cNvSpPr txBox="1"/>
          <p:nvPr/>
        </p:nvSpPr>
        <p:spPr>
          <a:xfrm>
            <a:off x="13944600" y="5104031"/>
            <a:ext cx="422906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2000" b="0" i="1" u="none" strike="noStrike" dirty="0">
                <a:solidFill>
                  <a:srgbClr val="000000"/>
                </a:solidFill>
                <a:effectLst/>
              </a:rPr>
              <a:t>Danceability describes how suitable a track is for dancing based on a combination of musical elements including tempo, rhythm stability, beat strength, and overall.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96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62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201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4467888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09650" y="3360216"/>
            <a:ext cx="12677376" cy="6531576"/>
          </a:xfrm>
          <a:custGeom>
            <a:avLst/>
            <a:gdLst/>
            <a:ahLst/>
            <a:cxnLst/>
            <a:rect l="l" t="t" r="r" b="b"/>
            <a:pathLst>
              <a:path w="12677376" h="6531576">
                <a:moveTo>
                  <a:pt x="0" y="0"/>
                </a:moveTo>
                <a:lnTo>
                  <a:pt x="12677376" y="0"/>
                </a:lnTo>
                <a:lnTo>
                  <a:pt x="12677376" y="6531575"/>
                </a:lnTo>
                <a:lnTo>
                  <a:pt x="0" y="6531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18732"/>
            <a:ext cx="1429513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Tempo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4043" y="5056359"/>
            <a:ext cx="445962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ID" sz="2000" b="0" i="1" dirty="0">
                <a:effectLst/>
                <a:latin typeface="var(--encore-body-font-stack,var(--fallback-fonts,sans-serif))"/>
              </a:rPr>
              <a:t>The overall estimated tempo of a track in beats per minute (BPM). In musical terminology, tempo is the speed or pace of a given piece and derives directly from the average beat duration.</a:t>
            </a:r>
            <a:endParaRPr lang="en-ID" sz="2000" i="1" dirty="0">
              <a:effectLst/>
            </a:endParaRPr>
          </a:p>
        </p:txBody>
      </p:sp>
      <p:pic>
        <p:nvPicPr>
          <p:cNvPr id="10" name="ROSÉ &amp; Bruno Mars - APT. (Official Lyr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322DD256-5E34-6403-5122-25376D65521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33.8825" end="145609.703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01400" y="3580123"/>
            <a:ext cx="812800" cy="812800"/>
          </a:xfrm>
          <a:prstGeom prst="rect">
            <a:avLst/>
          </a:prstGeom>
        </p:spPr>
      </p:pic>
      <p:pic>
        <p:nvPicPr>
          <p:cNvPr id="11" name="Billie Eilish - BIRDS OF A FEATHER (Official Lyr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8BBE226F-5485-50D4-3C16-C9D05A8704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3370.9992" end="185121.100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59800" y="4991100"/>
            <a:ext cx="812800" cy="812800"/>
          </a:xfrm>
          <a:prstGeom prst="rect">
            <a:avLst/>
          </a:prstGeom>
        </p:spPr>
      </p:pic>
      <p:pic>
        <p:nvPicPr>
          <p:cNvPr id="12" name="Lady Gaga, Bruno Mars - Die With A Smile (Official Mus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0D6E443C-B8C0-E3A5-B120-11700356302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44412.6697" end="185967.09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60200" y="6438900"/>
            <a:ext cx="812800" cy="812800"/>
          </a:xfrm>
          <a:prstGeom prst="rect">
            <a:avLst/>
          </a:prstGeom>
        </p:spPr>
      </p:pic>
      <p:pic>
        <p:nvPicPr>
          <p:cNvPr id="13" name="LISA - MOONLIT FLOOR (Official Audio) [ ezmp3.cc ].mp3">
            <a:hlinkClick r:id="" action="ppaction://media"/>
            <a:extLst>
              <a:ext uri="{FF2B5EF4-FFF2-40B4-BE49-F238E27FC236}">
                <a16:creationId xmlns:a16="http://schemas.microsoft.com/office/drawing/2014/main" id="{B3FC3522-D021-AC28-5225-C6D8B155EFD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45017.1512" end="95949.715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38986" y="7835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6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0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8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4467888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3343639"/>
            <a:ext cx="12685343" cy="6540880"/>
          </a:xfrm>
          <a:custGeom>
            <a:avLst/>
            <a:gdLst/>
            <a:ahLst/>
            <a:cxnLst/>
            <a:rect l="l" t="t" r="r" b="b"/>
            <a:pathLst>
              <a:path w="12685343" h="6540880">
                <a:moveTo>
                  <a:pt x="0" y="0"/>
                </a:moveTo>
                <a:lnTo>
                  <a:pt x="12685343" y="0"/>
                </a:lnTo>
                <a:lnTo>
                  <a:pt x="12685343" y="6540881"/>
                </a:lnTo>
                <a:lnTo>
                  <a:pt x="0" y="65408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18732"/>
            <a:ext cx="1429513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Energy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75943" y="3568700"/>
            <a:ext cx="4459623" cy="86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0.0 is the least energetic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1.0 is the most energetic</a:t>
            </a:r>
          </a:p>
        </p:txBody>
      </p:sp>
      <p:pic>
        <p:nvPicPr>
          <p:cNvPr id="10" name="ROSÉ &amp; Bruno Mars - APT. (Official Lyr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FB5C1729-E478-CCFB-BACB-E0DC7170E57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33.8825" end="145609.703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41639" y="3568700"/>
            <a:ext cx="812800" cy="812800"/>
          </a:xfrm>
          <a:prstGeom prst="rect">
            <a:avLst/>
          </a:prstGeom>
        </p:spPr>
      </p:pic>
      <p:pic>
        <p:nvPicPr>
          <p:cNvPr id="11" name="Billie Eilish - BIRDS OF A FEATHER (Official Lyr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A89181CF-79E4-26E0-8BAE-E1D2CC3B4A1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3370.9992" end="185121.100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20000" y="4957364"/>
            <a:ext cx="812800" cy="812800"/>
          </a:xfrm>
          <a:prstGeom prst="rect">
            <a:avLst/>
          </a:prstGeom>
        </p:spPr>
      </p:pic>
      <p:pic>
        <p:nvPicPr>
          <p:cNvPr id="12" name="Lady Gaga, Bruno Mars - Die With A Smile (Official Mus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A6C7B7AB-154B-2362-5033-B27587C069C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44412.6697" end="185967.09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59424" y="6362700"/>
            <a:ext cx="812800" cy="812800"/>
          </a:xfrm>
          <a:prstGeom prst="rect">
            <a:avLst/>
          </a:prstGeom>
        </p:spPr>
      </p:pic>
      <p:pic>
        <p:nvPicPr>
          <p:cNvPr id="13" name="LISA - MOONLIT FLOOR (Official Audio) [ ezmp3.cc ].mp3">
            <a:hlinkClick r:id="" action="ppaction://media"/>
            <a:extLst>
              <a:ext uri="{FF2B5EF4-FFF2-40B4-BE49-F238E27FC236}">
                <a16:creationId xmlns:a16="http://schemas.microsoft.com/office/drawing/2014/main" id="{EE2A4C24-98D4-7BC2-4B0A-45082B198AC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45017.1512" end="95949.715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63410" y="7734300"/>
            <a:ext cx="812800" cy="81280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A6E62D12-3561-F26D-A906-4A89E9E4F9F3}"/>
              </a:ext>
            </a:extLst>
          </p:cNvPr>
          <p:cNvSpPr txBox="1"/>
          <p:nvPr/>
        </p:nvSpPr>
        <p:spPr>
          <a:xfrm>
            <a:off x="13906500" y="5363764"/>
            <a:ext cx="422906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2000" b="0" i="1" u="none" strike="noStrike" dirty="0">
                <a:solidFill>
                  <a:srgbClr val="181818"/>
                </a:solidFill>
                <a:effectLst/>
                <a:latin typeface="SpotifyMixUI"/>
              </a:rPr>
              <a:t>Typically, energetic tracks feel fast, loud, and noisy. For example, death metal has high energy, while a Bach prelude scores low on the scale.</a:t>
            </a:r>
            <a:endParaRPr lang="en-ID" sz="2000" b="0" i="1" u="none" strike="noStrike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6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0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8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4467888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3371348"/>
            <a:ext cx="12683058" cy="6520444"/>
          </a:xfrm>
          <a:custGeom>
            <a:avLst/>
            <a:gdLst/>
            <a:ahLst/>
            <a:cxnLst/>
            <a:rect l="l" t="t" r="r" b="b"/>
            <a:pathLst>
              <a:path w="12683058" h="6520444">
                <a:moveTo>
                  <a:pt x="0" y="0"/>
                </a:moveTo>
                <a:lnTo>
                  <a:pt x="12683058" y="0"/>
                </a:lnTo>
                <a:lnTo>
                  <a:pt x="12683058" y="6520443"/>
                </a:lnTo>
                <a:lnTo>
                  <a:pt x="0" y="65204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18732"/>
            <a:ext cx="1429513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Valence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1758" y="3616318"/>
            <a:ext cx="4459623" cy="78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0.0 is low valence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1.0 is high valence</a:t>
            </a:r>
          </a:p>
        </p:txBody>
      </p:sp>
      <p:pic>
        <p:nvPicPr>
          <p:cNvPr id="10" name="ROSÉ &amp; Bruno Mars - APT. (Official Lyr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BD7DF152-6C56-7C00-E99A-270C7E91DFC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33.8825" end="145609.703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039600" y="3580123"/>
            <a:ext cx="812800" cy="812800"/>
          </a:xfrm>
          <a:prstGeom prst="rect">
            <a:avLst/>
          </a:prstGeom>
        </p:spPr>
      </p:pic>
      <p:pic>
        <p:nvPicPr>
          <p:cNvPr id="11" name="Billie Eilish - BIRDS OF A FEATHER (Official Lyr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997700D1-C551-1553-0499-03E33B4CDFC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3370.9992" end="185121.100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83400" y="5067300"/>
            <a:ext cx="812800" cy="812800"/>
          </a:xfrm>
          <a:prstGeom prst="rect">
            <a:avLst/>
          </a:prstGeom>
        </p:spPr>
      </p:pic>
      <p:pic>
        <p:nvPicPr>
          <p:cNvPr id="12" name="Lady Gaga, Bruno Mars - Die With A Smile (Official Music Video) [ ezmp3.cc ].mp3">
            <a:hlinkClick r:id="" action="ppaction://media"/>
            <a:extLst>
              <a:ext uri="{FF2B5EF4-FFF2-40B4-BE49-F238E27FC236}">
                <a16:creationId xmlns:a16="http://schemas.microsoft.com/office/drawing/2014/main" id="{60C76887-D25D-3889-2498-FF1B8124537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44412.6697" end="185967.09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24800" y="6438900"/>
            <a:ext cx="812800" cy="812800"/>
          </a:xfrm>
          <a:prstGeom prst="rect">
            <a:avLst/>
          </a:prstGeom>
        </p:spPr>
      </p:pic>
      <p:pic>
        <p:nvPicPr>
          <p:cNvPr id="13" name="LISA - MOONLIT FLOOR (Official Audio) [ ezmp3.cc ].mp3">
            <a:hlinkClick r:id="" action="ppaction://media"/>
            <a:extLst>
              <a:ext uri="{FF2B5EF4-FFF2-40B4-BE49-F238E27FC236}">
                <a16:creationId xmlns:a16="http://schemas.microsoft.com/office/drawing/2014/main" id="{3E89EAC3-3C9E-5CFF-530E-63D9763138A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45017.1512" end="95949.715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6400" y="7912100"/>
            <a:ext cx="812800" cy="81280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91B8B475-93F8-2B7A-65C7-F8FF132F2B0E}"/>
              </a:ext>
            </a:extLst>
          </p:cNvPr>
          <p:cNvSpPr txBox="1"/>
          <p:nvPr/>
        </p:nvSpPr>
        <p:spPr>
          <a:xfrm>
            <a:off x="13906500" y="5363764"/>
            <a:ext cx="422906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2000" b="0" i="1" u="none" strike="noStrike" dirty="0">
                <a:solidFill>
                  <a:srgbClr val="181818"/>
                </a:solidFill>
                <a:effectLst/>
                <a:latin typeface="SpotifyMixUI"/>
              </a:rPr>
              <a:t>Tracks with high valence sound more positive (e.g. happy, cheerful, euphoric), while tracks with low valence sound more negative (e.g. sad, depressed, angry).</a:t>
            </a:r>
            <a:endParaRPr lang="en-ID" sz="2000" b="0" i="1" u="none" strike="noStrike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6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0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8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4467888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63610" y="4047540"/>
            <a:ext cx="10647725" cy="4756849"/>
          </a:xfrm>
          <a:custGeom>
            <a:avLst/>
            <a:gdLst/>
            <a:ahLst/>
            <a:cxnLst/>
            <a:rect l="l" t="t" r="r" b="b"/>
            <a:pathLst>
              <a:path w="10647725" h="4756849">
                <a:moveTo>
                  <a:pt x="0" y="0"/>
                </a:moveTo>
                <a:lnTo>
                  <a:pt x="10647725" y="0"/>
                </a:lnTo>
                <a:lnTo>
                  <a:pt x="10647725" y="4756849"/>
                </a:lnTo>
                <a:lnTo>
                  <a:pt x="0" y="4756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5825" b="-56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18732"/>
            <a:ext cx="1429513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Musical Keys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1860" y="5498752"/>
            <a:ext cx="4459623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ID" sz="2800" i="1" dirty="0">
                <a:latin typeface="var(--encore-body-font-stack,var(--fallback-fonts,sans-serif))"/>
              </a:rPr>
              <a:t>Keys</a:t>
            </a:r>
            <a:r>
              <a:rPr lang="en-ID" sz="2800" b="0" i="1" dirty="0">
                <a:effectLst/>
                <a:latin typeface="var(--encore-body-font-stack,var(--fallback-fonts,sans-serif))"/>
              </a:rPr>
              <a:t> indicates the modality (major or minor) of a track, the type of scale from which its melodic content is derived.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4467888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27321">
            <a:off x="16516871" y="8048748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69" y="0"/>
                </a:lnTo>
                <a:lnTo>
                  <a:pt x="1006969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464126"/>
            <a:ext cx="8640806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Key Insights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9005" y="4194501"/>
            <a:ext cx="16231351" cy="375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506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Indonesia, Philippines, South Korea possess similarity in listener preferences</a:t>
            </a:r>
          </a:p>
          <a:p>
            <a:pPr marL="1122678" lvl="2" indent="-374226" algn="l">
              <a:lnSpc>
                <a:spcPts val="5069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 out of 3 songs popular in three countries are exclusive in these three countries.</a:t>
            </a:r>
          </a:p>
          <a:p>
            <a:pPr marL="561339" lvl="1" indent="-280669" algn="l">
              <a:lnSpc>
                <a:spcPts val="506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Japan and South Korea having particularly aligned preferences</a:t>
            </a:r>
          </a:p>
          <a:p>
            <a:pPr marL="1122678" lvl="2" indent="-374226" algn="l">
              <a:lnSpc>
                <a:spcPts val="5069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 out of 16 songs popular exclusively in Japan and South Korea</a:t>
            </a:r>
          </a:p>
          <a:p>
            <a:pPr marL="561339" lvl="1" indent="-280669" algn="l">
              <a:lnSpc>
                <a:spcPts val="506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South Korea shows a strong preference for cross country hits</a:t>
            </a:r>
          </a:p>
          <a:p>
            <a:pPr marL="1122678" lvl="2" indent="-374226" algn="l">
              <a:lnSpc>
                <a:spcPts val="5069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15 out of 17 cross country tracks are popular in South Korea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4467888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27321">
            <a:off x="16756566" y="8130683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69" y="0"/>
                </a:lnTo>
                <a:lnTo>
                  <a:pt x="1006969" y="1556934"/>
                </a:lnTo>
                <a:lnTo>
                  <a:pt x="0" y="1556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795867"/>
            <a:ext cx="1537514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Sounds Asia - </a:t>
            </a:r>
            <a:r>
              <a:rPr lang="en-US" sz="3999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Actionable Recommendation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3034709"/>
            <a:ext cx="16231351" cy="605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5069"/>
              </a:lnSpc>
              <a:buAutoNum type="arabicPeriod"/>
            </a:pPr>
            <a:r>
              <a:rPr lang="en-US" sz="2599" b="1" spc="-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Regional Shared Preferences</a:t>
            </a:r>
          </a:p>
          <a:p>
            <a:pPr marL="1036320" lvl="2" indent="-345440" algn="l">
              <a:lnSpc>
                <a:spcPts val="4680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Cross-countries campaigns </a:t>
            </a: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will help reach a larger audience and increase cost effectiveness.</a:t>
            </a:r>
          </a:p>
          <a:p>
            <a:pPr marL="1554480" lvl="3" indent="-388620" algn="l">
              <a:lnSpc>
                <a:spcPts val="4680"/>
              </a:lnSpc>
              <a:buFont typeface="Arial"/>
              <a:buChar char="￭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Indonesia, Philippines, South Korea focus</a:t>
            </a:r>
          </a:p>
          <a:p>
            <a:pPr marL="1554480" lvl="3" indent="-388620" algn="l">
              <a:lnSpc>
                <a:spcPts val="4680"/>
              </a:lnSpc>
              <a:buFont typeface="Arial"/>
              <a:buChar char="￭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Japan and South Korea focus</a:t>
            </a:r>
          </a:p>
          <a:p>
            <a:pPr marL="561339" lvl="1" indent="-280669" algn="l">
              <a:lnSpc>
                <a:spcPts val="5069"/>
              </a:lnSpc>
              <a:buAutoNum type="arabicPeriod"/>
            </a:pPr>
            <a:r>
              <a:rPr lang="en-US" sz="25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Mood Based Songs</a:t>
            </a:r>
          </a:p>
          <a:p>
            <a:pPr marL="1036320" lvl="2" indent="-345440" algn="l">
              <a:lnSpc>
                <a:spcPts val="468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Song with positive mood, happy, and energetic songs dominate the popular tracks across Asia.</a:t>
            </a:r>
          </a:p>
          <a:p>
            <a:pPr marL="1036320" lvl="2" indent="-345440" algn="l">
              <a:lnSpc>
                <a:spcPts val="468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Sounds Asia should support its artists by promoting tracks with similar audio features </a:t>
            </a:r>
            <a:r>
              <a:rPr lang="en-US" sz="2400" spc="-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their own artists in large, multi-country campaigns to reach wider audiences.</a:t>
            </a:r>
          </a:p>
          <a:p>
            <a:pPr marL="1036320" lvl="2" indent="-345440" algn="l">
              <a:lnSpc>
                <a:spcPts val="4680"/>
              </a:lnSpc>
              <a:buFont typeface="Arial"/>
              <a:buChar char="⚬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4680"/>
              </a:lnSpc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922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89900" y="1703788"/>
            <a:ext cx="24454444" cy="6879424"/>
            <a:chOff x="0" y="0"/>
            <a:chExt cx="32605926" cy="9172566"/>
          </a:xfrm>
        </p:grpSpPr>
        <p:sp>
          <p:nvSpPr>
            <p:cNvPr id="3" name="Freeform 3"/>
            <p:cNvSpPr/>
            <p:nvPr/>
          </p:nvSpPr>
          <p:spPr>
            <a:xfrm>
              <a:off x="16279353" y="0"/>
              <a:ext cx="16326573" cy="9172566"/>
            </a:xfrm>
            <a:custGeom>
              <a:avLst/>
              <a:gdLst/>
              <a:ahLst/>
              <a:cxnLst/>
              <a:rect l="l" t="t" r="r" b="b"/>
              <a:pathLst>
                <a:path w="16326573" h="9172566">
                  <a:moveTo>
                    <a:pt x="0" y="0"/>
                  </a:moveTo>
                  <a:lnTo>
                    <a:pt x="16326573" y="0"/>
                  </a:lnTo>
                  <a:lnTo>
                    <a:pt x="16326573" y="9172566"/>
                  </a:lnTo>
                  <a:lnTo>
                    <a:pt x="0" y="9172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6326573" cy="9172566"/>
            </a:xfrm>
            <a:custGeom>
              <a:avLst/>
              <a:gdLst/>
              <a:ahLst/>
              <a:cxnLst/>
              <a:rect l="l" t="t" r="r" b="b"/>
              <a:pathLst>
                <a:path w="16326573" h="9172566">
                  <a:moveTo>
                    <a:pt x="16326573" y="0"/>
                  </a:moveTo>
                  <a:lnTo>
                    <a:pt x="0" y="0"/>
                  </a:lnTo>
                  <a:lnTo>
                    <a:pt x="0" y="9172566"/>
                  </a:lnTo>
                  <a:lnTo>
                    <a:pt x="16326573" y="9172566"/>
                  </a:lnTo>
                  <a:lnTo>
                    <a:pt x="1632657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27321">
            <a:off x="1520141" y="6526003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333875"/>
            <a:ext cx="1537514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7047" y="9148283"/>
            <a:ext cx="1772253" cy="220035"/>
            <a:chOff x="0" y="0"/>
            <a:chExt cx="2363004" cy="2933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3380" cy="293380"/>
              <a:chOff x="0" y="0"/>
              <a:chExt cx="57952" cy="579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7952" cy="57952"/>
              </a:xfrm>
              <a:custGeom>
                <a:avLst/>
                <a:gdLst/>
                <a:ahLst/>
                <a:cxnLst/>
                <a:rect l="l" t="t" r="r" b="b"/>
                <a:pathLst>
                  <a:path w="57952" h="57952">
                    <a:moveTo>
                      <a:pt x="0" y="0"/>
                    </a:moveTo>
                    <a:lnTo>
                      <a:pt x="57952" y="0"/>
                    </a:lnTo>
                    <a:lnTo>
                      <a:pt x="57952" y="57952"/>
                    </a:lnTo>
                    <a:lnTo>
                      <a:pt x="0" y="5795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9525"/>
                <a:ext cx="57952" cy="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034812" y="0"/>
              <a:ext cx="293380" cy="293380"/>
              <a:chOff x="0" y="0"/>
              <a:chExt cx="57952" cy="5795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7952" cy="57952"/>
              </a:xfrm>
              <a:custGeom>
                <a:avLst/>
                <a:gdLst/>
                <a:ahLst/>
                <a:cxnLst/>
                <a:rect l="l" t="t" r="r" b="b"/>
                <a:pathLst>
                  <a:path w="57952" h="57952">
                    <a:moveTo>
                      <a:pt x="0" y="0"/>
                    </a:moveTo>
                    <a:lnTo>
                      <a:pt x="57952" y="0"/>
                    </a:lnTo>
                    <a:lnTo>
                      <a:pt x="57952" y="57952"/>
                    </a:lnTo>
                    <a:lnTo>
                      <a:pt x="0" y="5795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9525"/>
                <a:ext cx="57952" cy="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069624" y="0"/>
              <a:ext cx="293380" cy="293380"/>
              <a:chOff x="0" y="0"/>
              <a:chExt cx="57952" cy="5795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7952" cy="57952"/>
              </a:xfrm>
              <a:custGeom>
                <a:avLst/>
                <a:gdLst/>
                <a:ahLst/>
                <a:cxnLst/>
                <a:rect l="l" t="t" r="r" b="b"/>
                <a:pathLst>
                  <a:path w="57952" h="57952">
                    <a:moveTo>
                      <a:pt x="0" y="0"/>
                    </a:moveTo>
                    <a:lnTo>
                      <a:pt x="57952" y="0"/>
                    </a:lnTo>
                    <a:lnTo>
                      <a:pt x="57952" y="57952"/>
                    </a:lnTo>
                    <a:lnTo>
                      <a:pt x="0" y="5795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9525"/>
                <a:ext cx="57952" cy="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 rot="527321">
            <a:off x="11265225" y="7620128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69" y="0"/>
                </a:lnTo>
                <a:lnTo>
                  <a:pt x="1006969" y="1556934"/>
                </a:lnTo>
                <a:lnTo>
                  <a:pt x="0" y="1556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682135" y="3101820"/>
            <a:ext cx="7180271" cy="4678789"/>
            <a:chOff x="0" y="0"/>
            <a:chExt cx="909814" cy="592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9814" cy="592851"/>
            </a:xfrm>
            <a:custGeom>
              <a:avLst/>
              <a:gdLst/>
              <a:ahLst/>
              <a:cxnLst/>
              <a:rect l="l" t="t" r="r" b="b"/>
              <a:pathLst>
                <a:path w="909814" h="592851">
                  <a:moveTo>
                    <a:pt x="0" y="0"/>
                  </a:moveTo>
                  <a:lnTo>
                    <a:pt x="909814" y="0"/>
                  </a:lnTo>
                  <a:lnTo>
                    <a:pt x="909814" y="592851"/>
                  </a:lnTo>
                  <a:lnTo>
                    <a:pt x="0" y="592851"/>
                  </a:lnTo>
                  <a:close/>
                </a:path>
              </a:pathLst>
            </a:custGeom>
            <a:blipFill>
              <a:blip r:embed="rId4"/>
              <a:stretch>
                <a:fillRect t="-1026" b="-102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038225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14043" y="882015"/>
            <a:ext cx="3546007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771140"/>
            <a:ext cx="7896808" cy="12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Sounds of Asia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9992" y="4657986"/>
            <a:ext cx="8354008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Music agency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Target countries </a:t>
            </a: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Japan, South Korea, Indonesia, India, Philippines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Explore ways to understand the current popular music tracks in Asia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964284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6508266" y="6970830"/>
            <a:ext cx="6783864" cy="1301954"/>
          </a:xfrm>
          <a:custGeom>
            <a:avLst/>
            <a:gdLst/>
            <a:ahLst/>
            <a:cxnLst/>
            <a:rect l="l" t="t" r="r" b="b"/>
            <a:pathLst>
              <a:path w="6783864" h="1301954">
                <a:moveTo>
                  <a:pt x="0" y="0"/>
                </a:moveTo>
                <a:lnTo>
                  <a:pt x="6783865" y="0"/>
                </a:lnTo>
                <a:lnTo>
                  <a:pt x="6783865" y="1301954"/>
                </a:lnTo>
                <a:lnTo>
                  <a:pt x="0" y="1301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86344" y="2161242"/>
            <a:ext cx="8315311" cy="12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Spotipy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43009" y="3952050"/>
            <a:ext cx="1240198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Spotipy is a lightweight Python library.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With Spotipy we can get music data provided by the Spotify platform.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86344" y="6090846"/>
            <a:ext cx="8315311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INSTALLATION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964284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5485611"/>
            <a:ext cx="16230600" cy="2454878"/>
          </a:xfrm>
          <a:custGeom>
            <a:avLst/>
            <a:gdLst/>
            <a:ahLst/>
            <a:cxnLst/>
            <a:rect l="l" t="t" r="r" b="b"/>
            <a:pathLst>
              <a:path w="16230600" h="2454878">
                <a:moveTo>
                  <a:pt x="0" y="0"/>
                </a:moveTo>
                <a:lnTo>
                  <a:pt x="16230600" y="0"/>
                </a:lnTo>
                <a:lnTo>
                  <a:pt x="16230600" y="2454878"/>
                </a:lnTo>
                <a:lnTo>
                  <a:pt x="0" y="245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87600" y="882015"/>
            <a:ext cx="2172451" cy="296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126045"/>
            <a:ext cx="83153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STEP 1 : Getting Spotify’s Credentials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405986"/>
            <a:ext cx="12401982" cy="12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Signup to </a:t>
            </a:r>
            <a:r>
              <a:rPr lang="en-US" sz="2499" i="1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https://developer.spotify.com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Request Client ID and Client Secret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Wait for approval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964284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764476" y="3233220"/>
            <a:ext cx="12042603" cy="2152615"/>
          </a:xfrm>
          <a:custGeom>
            <a:avLst/>
            <a:gdLst/>
            <a:ahLst/>
            <a:cxnLst/>
            <a:rect l="l" t="t" r="r" b="b"/>
            <a:pathLst>
              <a:path w="12042603" h="2152615">
                <a:moveTo>
                  <a:pt x="0" y="0"/>
                </a:moveTo>
                <a:lnTo>
                  <a:pt x="12042602" y="0"/>
                </a:lnTo>
                <a:lnTo>
                  <a:pt x="12042602" y="2152616"/>
                </a:lnTo>
                <a:lnTo>
                  <a:pt x="0" y="2152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780" y="5743821"/>
            <a:ext cx="16257217" cy="2479226"/>
          </a:xfrm>
          <a:custGeom>
            <a:avLst/>
            <a:gdLst/>
            <a:ahLst/>
            <a:cxnLst/>
            <a:rect l="l" t="t" r="r" b="b"/>
            <a:pathLst>
              <a:path w="16257217" h="2479226">
                <a:moveTo>
                  <a:pt x="0" y="0"/>
                </a:moveTo>
                <a:lnTo>
                  <a:pt x="16257217" y="0"/>
                </a:lnTo>
                <a:lnTo>
                  <a:pt x="16257217" y="2479225"/>
                </a:lnTo>
                <a:lnTo>
                  <a:pt x="0" y="2479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126045"/>
            <a:ext cx="83153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STEP 2 :  Authenticate with Spotify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964284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6349211"/>
            <a:ext cx="16230600" cy="2134545"/>
          </a:xfrm>
          <a:custGeom>
            <a:avLst/>
            <a:gdLst/>
            <a:ahLst/>
            <a:cxnLst/>
            <a:rect l="l" t="t" r="r" b="b"/>
            <a:pathLst>
              <a:path w="16230600" h="2134545">
                <a:moveTo>
                  <a:pt x="0" y="0"/>
                </a:moveTo>
                <a:lnTo>
                  <a:pt x="16230600" y="0"/>
                </a:lnTo>
                <a:lnTo>
                  <a:pt x="16230600" y="2134545"/>
                </a:lnTo>
                <a:lnTo>
                  <a:pt x="0" y="21345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126045"/>
            <a:ext cx="83153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STEP 3 : Define Target Playlists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405986"/>
            <a:ext cx="16682418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 the Playlist Link 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Top 50 Indonesia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: https://open.spotify.com/playlist/</a:t>
            </a: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37i9dQZEVXbObFQZ3JLcXt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?si=1cc77672eba846ec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Select the Playlist ID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964284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3314109"/>
            <a:ext cx="15969491" cy="5170123"/>
          </a:xfrm>
          <a:custGeom>
            <a:avLst/>
            <a:gdLst/>
            <a:ahLst/>
            <a:cxnLst/>
            <a:rect l="l" t="t" r="r" b="b"/>
            <a:pathLst>
              <a:path w="15969491" h="5170123">
                <a:moveTo>
                  <a:pt x="0" y="0"/>
                </a:moveTo>
                <a:lnTo>
                  <a:pt x="15969491" y="0"/>
                </a:lnTo>
                <a:lnTo>
                  <a:pt x="15969491" y="5170122"/>
                </a:lnTo>
                <a:lnTo>
                  <a:pt x="0" y="5170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126045"/>
            <a:ext cx="1317704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STEP 4 : Loop Through Each Playlist to Collect Metadata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964284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3090917"/>
            <a:ext cx="8917234" cy="5796202"/>
          </a:xfrm>
          <a:custGeom>
            <a:avLst/>
            <a:gdLst/>
            <a:ahLst/>
            <a:cxnLst/>
            <a:rect l="l" t="t" r="r" b="b"/>
            <a:pathLst>
              <a:path w="8917234" h="5796202">
                <a:moveTo>
                  <a:pt x="0" y="0"/>
                </a:moveTo>
                <a:lnTo>
                  <a:pt x="8917234" y="0"/>
                </a:lnTo>
                <a:lnTo>
                  <a:pt x="8917234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2338" y="3090917"/>
            <a:ext cx="7622932" cy="6041174"/>
          </a:xfrm>
          <a:custGeom>
            <a:avLst/>
            <a:gdLst/>
            <a:ahLst/>
            <a:cxnLst/>
            <a:rect l="l" t="t" r="r" b="b"/>
            <a:pathLst>
              <a:path w="7622932" h="6041174">
                <a:moveTo>
                  <a:pt x="0" y="0"/>
                </a:moveTo>
                <a:lnTo>
                  <a:pt x="7622932" y="0"/>
                </a:lnTo>
                <a:lnTo>
                  <a:pt x="7622932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126045"/>
            <a:ext cx="1317704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STEP 5 : Loop Through Each Track to Collect Audio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964284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2790839"/>
            <a:ext cx="12015500" cy="3079083"/>
          </a:xfrm>
          <a:custGeom>
            <a:avLst/>
            <a:gdLst/>
            <a:ahLst/>
            <a:cxnLst/>
            <a:rect l="l" t="t" r="r" b="b"/>
            <a:pathLst>
              <a:path w="12015500" h="3079083">
                <a:moveTo>
                  <a:pt x="0" y="0"/>
                </a:moveTo>
                <a:lnTo>
                  <a:pt x="12015500" y="0"/>
                </a:lnTo>
                <a:lnTo>
                  <a:pt x="12015500" y="3079083"/>
                </a:lnTo>
                <a:lnTo>
                  <a:pt x="0" y="3079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0729" y="5869922"/>
            <a:ext cx="16231351" cy="3010358"/>
          </a:xfrm>
          <a:custGeom>
            <a:avLst/>
            <a:gdLst/>
            <a:ahLst/>
            <a:cxnLst/>
            <a:rect l="l" t="t" r="r" b="b"/>
            <a:pathLst>
              <a:path w="16231351" h="3010358">
                <a:moveTo>
                  <a:pt x="0" y="0"/>
                </a:moveTo>
                <a:lnTo>
                  <a:pt x="16231351" y="0"/>
                </a:lnTo>
                <a:lnTo>
                  <a:pt x="16231351" y="3010357"/>
                </a:lnTo>
                <a:lnTo>
                  <a:pt x="0" y="3010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3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714043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126045"/>
            <a:ext cx="1317704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STEP 6 : Save and Export the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2015"/>
            <a:ext cx="3546007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SPOTIPY ON SPOTIFY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990</Words>
  <Application>Microsoft Macintosh PowerPoint</Application>
  <PresentationFormat>Custom</PresentationFormat>
  <Paragraphs>133</Paragraphs>
  <Slides>19</Slides>
  <Notes>5</Notes>
  <HiddenSlides>0</HiddenSlides>
  <MMClips>16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Inter</vt:lpstr>
      <vt:lpstr>Inter Bold</vt:lpstr>
      <vt:lpstr>SpotifyMixUI</vt:lpstr>
      <vt:lpstr>Inter Italics</vt:lpstr>
      <vt:lpstr>Arial</vt:lpstr>
      <vt:lpstr>var(--encore-body-font-stack,var(--fallback-fonts,sans-serif))</vt:lpstr>
      <vt:lpstr>IBM Plex Sans Bold</vt:lpstr>
      <vt:lpstr>Inter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JCDS PPT 2 - Port</dc:title>
  <cp:lastModifiedBy>Tiara Cahyadi</cp:lastModifiedBy>
  <cp:revision>28</cp:revision>
  <dcterms:created xsi:type="dcterms:W3CDTF">2006-08-16T00:00:00Z</dcterms:created>
  <dcterms:modified xsi:type="dcterms:W3CDTF">2024-11-14T11:45:30Z</dcterms:modified>
  <dc:identifier>DAGWO2Hto7A</dc:identifier>
</cp:coreProperties>
</file>